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74" r:id="rId15"/>
    <p:sldId id="275" r:id="rId16"/>
    <p:sldId id="276" r:id="rId17"/>
    <p:sldId id="269" r:id="rId18"/>
    <p:sldId id="270" r:id="rId19"/>
    <p:sldId id="277" r:id="rId20"/>
    <p:sldId id="271" r:id="rId21"/>
    <p:sldId id="272" r:id="rId2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5CCC34C-B7CB-40A0-AB1A-8B5A8D81E256}" type="datetimeFigureOut">
              <a:rPr lang="fa-IR" smtClean="0"/>
              <a:pPr/>
              <a:t>09/25/1430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B484457-D465-4E05-B8F3-E001A1195FA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Colon cancer treatment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dirty="0" err="1" smtClean="0"/>
              <a:t>babak</a:t>
            </a:r>
            <a:r>
              <a:rPr lang="en-US" dirty="0" smtClean="0"/>
              <a:t> </a:t>
            </a:r>
            <a:r>
              <a:rPr lang="en-US" dirty="0" err="1" smtClean="0"/>
              <a:t>Nejati</a:t>
            </a:r>
            <a:endParaRPr lang="fa-I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Radiation Therapy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most common site of failure after surgery in colon cancer is </a:t>
            </a:r>
            <a:r>
              <a:rPr lang="en-US" dirty="0" smtClean="0">
                <a:solidFill>
                  <a:srgbClr val="0070C0"/>
                </a:solidFill>
              </a:rPr>
              <a:t>abdominal</a:t>
            </a:r>
            <a:r>
              <a:rPr lang="en-US" dirty="0" smtClean="0"/>
              <a:t> rather than local.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 local failures </a:t>
            </a:r>
            <a:r>
              <a:rPr lang="en-US" dirty="0" smtClean="0"/>
              <a:t>in colon cancer are </a:t>
            </a:r>
            <a:r>
              <a:rPr lang="en-US" dirty="0" err="1" smtClean="0"/>
              <a:t>extrapelvic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retroperitoneal regions</a:t>
            </a:r>
            <a:r>
              <a:rPr lang="en-US" dirty="0" smtClean="0"/>
              <a:t> such as the ascending </a:t>
            </a:r>
            <a:r>
              <a:rPr lang="en-US" dirty="0" err="1" smtClean="0"/>
              <a:t>colon,splenic</a:t>
            </a:r>
            <a:r>
              <a:rPr lang="en-US" dirty="0" smtClean="0"/>
              <a:t> flexures, and descending colon.</a:t>
            </a:r>
          </a:p>
          <a:p>
            <a:pPr algn="l" rtl="0"/>
            <a:r>
              <a:rPr lang="en-US" dirty="0" smtClean="0"/>
              <a:t>the risk of local recurrence is so high because of known or extremely high risk of microscopic or gross residual disease. 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>
                <a:solidFill>
                  <a:schemeClr val="accent5"/>
                </a:solidFill>
              </a:rPr>
              <a:t>positive resection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/>
                </a:solidFill>
              </a:rPr>
              <a:t>margins  orT4</a:t>
            </a:r>
            <a:r>
              <a:rPr lang="en-US" dirty="0" smtClean="0"/>
              <a:t> , </a:t>
            </a:r>
            <a:r>
              <a:rPr lang="en-US" dirty="0" smtClean="0">
                <a:solidFill>
                  <a:schemeClr val="accent5"/>
                </a:solidFill>
              </a:rPr>
              <a:t>adherent </a:t>
            </a:r>
            <a:r>
              <a:rPr lang="en-US" dirty="0" smtClean="0"/>
              <a:t>to structures or </a:t>
            </a:r>
            <a:r>
              <a:rPr lang="en-US" dirty="0" err="1" smtClean="0"/>
              <a:t>tissues,which</a:t>
            </a:r>
            <a:r>
              <a:rPr lang="en-US" dirty="0" smtClean="0"/>
              <a:t> cannot </a:t>
            </a:r>
            <a:r>
              <a:rPr lang="en-US" dirty="0" err="1" smtClean="0"/>
              <a:t>resected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err="1" smtClean="0">
                <a:solidFill>
                  <a:schemeClr val="accent5"/>
                </a:solidFill>
              </a:rPr>
              <a:t>cecal</a:t>
            </a:r>
            <a:r>
              <a:rPr lang="en-US" dirty="0" smtClean="0">
                <a:solidFill>
                  <a:schemeClr val="accent5"/>
                </a:solidFill>
              </a:rPr>
              <a:t> tumors </a:t>
            </a:r>
            <a:r>
              <a:rPr lang="en-US" dirty="0" smtClean="0"/>
              <a:t>invading abdominal wall ,</a:t>
            </a:r>
            <a:r>
              <a:rPr lang="en-US" dirty="0" smtClean="0">
                <a:solidFill>
                  <a:schemeClr val="accent5"/>
                </a:solidFill>
              </a:rPr>
              <a:t>hepatic flexure tumors </a:t>
            </a:r>
            <a:r>
              <a:rPr lang="en-US" dirty="0" smtClean="0"/>
              <a:t>with duodenal invasion, </a:t>
            </a:r>
            <a:r>
              <a:rPr lang="en-US" dirty="0" smtClean="0">
                <a:solidFill>
                  <a:schemeClr val="accent5"/>
                </a:solidFill>
              </a:rPr>
              <a:t>sigmoid cancers </a:t>
            </a:r>
            <a:r>
              <a:rPr lang="en-US" dirty="0" smtClean="0"/>
              <a:t>with invasion into pelvic.</a:t>
            </a:r>
          </a:p>
          <a:p>
            <a:pPr algn="l" rtl="0"/>
            <a:r>
              <a:rPr lang="en-US" dirty="0" smtClean="0">
                <a:solidFill>
                  <a:schemeClr val="accent5"/>
                </a:solidFill>
              </a:rPr>
              <a:t>regional </a:t>
            </a:r>
            <a:r>
              <a:rPr lang="en-US" dirty="0" err="1" smtClean="0">
                <a:solidFill>
                  <a:schemeClr val="accent5"/>
                </a:solidFill>
              </a:rPr>
              <a:t>adenopathy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smtClean="0"/>
              <a:t>that cannot excised, regionally recurrent disease in the </a:t>
            </a:r>
            <a:r>
              <a:rPr lang="en-US" dirty="0" err="1" smtClean="0"/>
              <a:t>para</a:t>
            </a:r>
            <a:r>
              <a:rPr lang="en-US" dirty="0" smtClean="0"/>
              <a:t>-aortic.</a:t>
            </a:r>
          </a:p>
          <a:p>
            <a:pPr algn="l" rtl="0"/>
            <a:r>
              <a:rPr lang="en-US" dirty="0" smtClean="0">
                <a:solidFill>
                  <a:schemeClr val="accent5"/>
                </a:solidFill>
              </a:rPr>
              <a:t>Whole abdominal radiation  </a:t>
            </a:r>
            <a:r>
              <a:rPr lang="en-US" dirty="0" smtClean="0"/>
              <a:t>to cure diffuse intra-abdominal and liver disease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fa-IR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Follow-Up 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>
                <a:solidFill>
                  <a:schemeClr val="accent5"/>
                </a:solidFill>
              </a:rPr>
              <a:t>CEA tests </a:t>
            </a:r>
            <a:r>
              <a:rPr lang="en-US" dirty="0" smtClean="0"/>
              <a:t>be performed every 3 months.</a:t>
            </a:r>
          </a:p>
          <a:p>
            <a:pPr algn="l" rtl="0"/>
            <a:r>
              <a:rPr lang="en-US" dirty="0" smtClean="0"/>
              <a:t> CEA level is elevated, imaging  be performed .</a:t>
            </a:r>
          </a:p>
          <a:p>
            <a:pPr algn="l" rtl="0"/>
            <a:r>
              <a:rPr lang="en-US" dirty="0" smtClean="0"/>
              <a:t>physical examination every 3 to 6 months for the first 3 years following resection .</a:t>
            </a:r>
          </a:p>
          <a:p>
            <a:pPr algn="l" rtl="0"/>
            <a:r>
              <a:rPr lang="en-US" dirty="0" smtClean="0">
                <a:solidFill>
                  <a:schemeClr val="accent5"/>
                </a:solidFill>
              </a:rPr>
              <a:t>OBT, </a:t>
            </a:r>
            <a:r>
              <a:rPr lang="en-US" dirty="0" err="1" smtClean="0">
                <a:solidFill>
                  <a:schemeClr val="accent5"/>
                </a:solidFill>
              </a:rPr>
              <a:t>CBC,LFTand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CXR</a:t>
            </a:r>
            <a:r>
              <a:rPr lang="en-US" dirty="0" err="1" smtClean="0"/>
              <a:t>were</a:t>
            </a:r>
            <a:r>
              <a:rPr lang="en-US" dirty="0" smtClean="0"/>
              <a:t> not thought to be of benefit  in postoperative surveillance.</a:t>
            </a:r>
          </a:p>
          <a:p>
            <a:pPr algn="l" rtl="0"/>
            <a:r>
              <a:rPr lang="en-US" dirty="0" smtClean="0">
                <a:solidFill>
                  <a:schemeClr val="accent5"/>
                </a:solidFill>
              </a:rPr>
              <a:t>annual CT of the chest and abdomen </a:t>
            </a:r>
            <a:r>
              <a:rPr lang="en-US" dirty="0" smtClean="0"/>
              <a:t>for 3 years </a:t>
            </a:r>
          </a:p>
          <a:p>
            <a:pPr algn="l" rtl="0"/>
            <a:r>
              <a:rPr lang="en-US" dirty="0" smtClean="0">
                <a:solidFill>
                  <a:schemeClr val="accent5"/>
                </a:solidFill>
              </a:rPr>
              <a:t>colonoscopy</a:t>
            </a:r>
            <a:r>
              <a:rPr lang="en-US" dirty="0" smtClean="0"/>
              <a:t> at 3 years to detect new cancers and polyps and then every 5 years </a:t>
            </a:r>
            <a:endParaRPr lang="fa-IR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Metastasis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 favorable performance status, acceptable bone marrow, renal, and hepatic function, reasonable nutritional intake.</a:t>
            </a:r>
          </a:p>
          <a:p>
            <a:pPr algn="l" rtl="0"/>
            <a:r>
              <a:rPr lang="en-US" dirty="0" smtClean="0">
                <a:solidFill>
                  <a:schemeClr val="accent5"/>
                </a:solidFill>
              </a:rPr>
              <a:t>PET scanning  </a:t>
            </a:r>
            <a:r>
              <a:rPr lang="en-US" dirty="0" smtClean="0"/>
              <a:t>other sites of metastatic disease are adequately ruled out.</a:t>
            </a:r>
          </a:p>
          <a:p>
            <a:pPr algn="l" rtl="0"/>
            <a:r>
              <a:rPr lang="en-US" dirty="0" smtClean="0">
                <a:solidFill>
                  <a:schemeClr val="accent5"/>
                </a:solidFill>
              </a:rPr>
              <a:t>metastases confined to the liver </a:t>
            </a:r>
            <a:r>
              <a:rPr lang="en-US" dirty="0" smtClean="0"/>
              <a:t>in a </a:t>
            </a:r>
            <a:r>
              <a:rPr lang="en-US" dirty="0" err="1" smtClean="0"/>
              <a:t>resectable</a:t>
            </a:r>
            <a:r>
              <a:rPr lang="en-US" dirty="0" smtClean="0"/>
              <a:t> distribution, should undergo resection of both the metastatic and primary tumors.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systemic chemotherapy&gt;&gt;</a:t>
            </a:r>
            <a:r>
              <a:rPr lang="en-US" dirty="0" err="1" smtClean="0"/>
              <a:t>reasse</a:t>
            </a:r>
            <a:r>
              <a:rPr lang="en-US" dirty="0" smtClean="0"/>
              <a:t>&gt;&gt;favorable response to visible metastases( eradication </a:t>
            </a:r>
            <a:r>
              <a:rPr lang="en-US" dirty="0" err="1" smtClean="0"/>
              <a:t>micrometastases</a:t>
            </a:r>
            <a:r>
              <a:rPr lang="en-US" dirty="0" smtClean="0"/>
              <a:t> )&gt;&gt; cure from aggressive surgical intervention.</a:t>
            </a:r>
          </a:p>
          <a:p>
            <a:pPr algn="l" rtl="0"/>
            <a:r>
              <a:rPr lang="en-US" dirty="0" smtClean="0"/>
              <a:t>Patients who progress to the point of </a:t>
            </a:r>
            <a:r>
              <a:rPr lang="en-US" dirty="0" err="1" smtClean="0"/>
              <a:t>unresectability</a:t>
            </a:r>
            <a:r>
              <a:rPr lang="en-US" dirty="0" smtClean="0"/>
              <a:t>  while taking chemotherapy are not likely benefited from </a:t>
            </a:r>
            <a:r>
              <a:rPr lang="en-US" dirty="0" smtClean="0">
                <a:solidFill>
                  <a:schemeClr val="accent5"/>
                </a:solidFill>
              </a:rPr>
              <a:t>initial resection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err="1" smtClean="0"/>
              <a:t>notargue</a:t>
            </a:r>
            <a:r>
              <a:rPr lang="en-US" dirty="0" smtClean="0"/>
              <a:t> to routine </a:t>
            </a:r>
            <a:r>
              <a:rPr lang="en-US" dirty="0" err="1" smtClean="0"/>
              <a:t>noncurative</a:t>
            </a:r>
            <a:r>
              <a:rPr lang="en-US" dirty="0" smtClean="0"/>
              <a:t> resection for a majority of patients with  metastatic disease</a:t>
            </a:r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839" t="16063" r="17421" b="8504"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continue chemotherapy until there is either unacceptable toxicity, clinical deterioration, or disease progression.</a:t>
            </a:r>
          </a:p>
          <a:p>
            <a:pPr algn="l" rtl="0"/>
            <a:r>
              <a:rPr lang="en-US" dirty="0" smtClean="0">
                <a:solidFill>
                  <a:schemeClr val="accent5"/>
                </a:solidFill>
              </a:rPr>
              <a:t>discontinuation of therapy </a:t>
            </a:r>
            <a:r>
              <a:rPr lang="en-US" dirty="0" smtClean="0"/>
              <a:t>after a fixed period of time may be a reasonable .</a:t>
            </a:r>
          </a:p>
          <a:p>
            <a:pPr algn="l" rtl="0"/>
            <a:r>
              <a:rPr lang="en-US" dirty="0" smtClean="0">
                <a:solidFill>
                  <a:schemeClr val="accent5"/>
                </a:solidFill>
              </a:rPr>
              <a:t>TS, </a:t>
            </a:r>
            <a:r>
              <a:rPr lang="en-US" dirty="0" err="1" smtClean="0">
                <a:solidFill>
                  <a:schemeClr val="accent5"/>
                </a:solidFill>
              </a:rPr>
              <a:t>dihydropyrimidine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dehydrogenase</a:t>
            </a:r>
            <a:r>
              <a:rPr lang="en-US" dirty="0" smtClean="0">
                <a:solidFill>
                  <a:schemeClr val="accent5"/>
                </a:solidFill>
              </a:rPr>
              <a:t> (DPD), </a:t>
            </a:r>
            <a:r>
              <a:rPr lang="en-US" dirty="0" err="1" smtClean="0">
                <a:solidFill>
                  <a:schemeClr val="accent5"/>
                </a:solidFill>
              </a:rPr>
              <a:t>TP</a:t>
            </a:r>
            <a:r>
              <a:rPr lang="en-US" dirty="0" err="1" smtClean="0"/>
              <a:t>,as</a:t>
            </a:r>
            <a:r>
              <a:rPr lang="en-US" dirty="0" smtClean="0"/>
              <a:t> measured in a tumor specimen by RT-PCR, predict for failure to respond to an </a:t>
            </a:r>
            <a:r>
              <a:rPr lang="en-US" dirty="0" err="1" smtClean="0"/>
              <a:t>infusional</a:t>
            </a:r>
            <a:r>
              <a:rPr lang="en-US" dirty="0" smtClean="0"/>
              <a:t> 5-FU regimen.</a:t>
            </a:r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Bevacizumab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humanized monoclonal antibody that binds to VEGF, thus preventing receptor activation.</a:t>
            </a:r>
          </a:p>
          <a:p>
            <a:pPr algn="l" rtl="0"/>
            <a:r>
              <a:rPr lang="en-US" dirty="0" err="1" smtClean="0">
                <a:solidFill>
                  <a:srgbClr val="002060"/>
                </a:solidFill>
              </a:rPr>
              <a:t>Hypertension,thromboembolic</a:t>
            </a:r>
            <a:r>
              <a:rPr lang="en-US" dirty="0" smtClean="0">
                <a:solidFill>
                  <a:srgbClr val="002060"/>
                </a:solidFill>
              </a:rPr>
              <a:t> events and </a:t>
            </a:r>
            <a:r>
              <a:rPr lang="en-US" dirty="0" err="1" smtClean="0">
                <a:solidFill>
                  <a:srgbClr val="002060"/>
                </a:solidFill>
              </a:rPr>
              <a:t>proteinuria</a:t>
            </a:r>
            <a:endParaRPr lang="en-US" dirty="0" smtClean="0">
              <a:solidFill>
                <a:srgbClr val="002060"/>
              </a:solidFill>
            </a:endParaRP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CVA, MI, TIA and angina </a:t>
            </a:r>
            <a:r>
              <a:rPr lang="en-US" dirty="0" smtClean="0"/>
              <a:t>the risk was essentially linear over time, indicating that the risk of a new arterial thrombotic event was the same in earlier.</a:t>
            </a: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GI perforations </a:t>
            </a:r>
            <a:r>
              <a:rPr lang="en-US" dirty="0" smtClean="0"/>
              <a:t> perforated gastric ulcer, small bowel perforations.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Cetuximab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err="1" smtClean="0"/>
              <a:t>chimeric</a:t>
            </a:r>
            <a:r>
              <a:rPr lang="en-US" dirty="0" smtClean="0"/>
              <a:t> monoclonal IgG</a:t>
            </a:r>
            <a:r>
              <a:rPr lang="en-US" baseline="-25000" dirty="0" smtClean="0"/>
              <a:t>1</a:t>
            </a:r>
            <a:r>
              <a:rPr lang="en-US" dirty="0" smtClean="0"/>
              <a:t> antibody that recognizes and binds to the extracellular domain of the </a:t>
            </a:r>
            <a:r>
              <a:rPr lang="en-US" dirty="0" smtClean="0">
                <a:solidFill>
                  <a:srgbClr val="0070C0"/>
                </a:solidFill>
              </a:rPr>
              <a:t>EGFR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err="1" smtClean="0">
                <a:solidFill>
                  <a:srgbClr val="0070C0"/>
                </a:solidFill>
              </a:rPr>
              <a:t>acnelike</a:t>
            </a:r>
            <a:r>
              <a:rPr lang="en-US" dirty="0" smtClean="0">
                <a:solidFill>
                  <a:srgbClr val="0070C0"/>
                </a:solidFill>
              </a:rPr>
              <a:t> rash </a:t>
            </a:r>
            <a:r>
              <a:rPr lang="en-US" dirty="0" smtClean="0"/>
              <a:t>75% to 100% of patients treated.</a:t>
            </a:r>
          </a:p>
          <a:p>
            <a:pPr algn="l" rtl="0"/>
            <a:r>
              <a:rPr lang="en-US" dirty="0" smtClean="0"/>
              <a:t>Drying agents and </a:t>
            </a:r>
            <a:r>
              <a:rPr lang="en-US" dirty="0" err="1" smtClean="0"/>
              <a:t>retinoids</a:t>
            </a:r>
            <a:r>
              <a:rPr lang="en-US" dirty="0" smtClean="0"/>
              <a:t>, such as are used in the treatment of acne, are contraindicated.</a:t>
            </a:r>
          </a:p>
          <a:p>
            <a:pPr algn="l" rtl="0"/>
            <a:r>
              <a:rPr lang="en-US" dirty="0" err="1" smtClean="0">
                <a:solidFill>
                  <a:srgbClr val="0070C0"/>
                </a:solidFill>
              </a:rPr>
              <a:t>hypomagnesemia</a:t>
            </a:r>
            <a:r>
              <a:rPr lang="en-US" dirty="0" err="1" smtClean="0"/>
              <a:t>This</a:t>
            </a:r>
            <a:r>
              <a:rPr lang="en-US" dirty="0" smtClean="0"/>
              <a:t> results from </a:t>
            </a:r>
            <a:r>
              <a:rPr lang="en-US" dirty="0" err="1" smtClean="0"/>
              <a:t>hypermagnesuria</a:t>
            </a:r>
            <a:endParaRPr lang="fa-I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248" t="21260" r="6201" b="40157"/>
          <a:stretch>
            <a:fillRect/>
          </a:stretch>
        </p:blipFill>
        <p:spPr bwMode="auto">
          <a:xfrm>
            <a:off x="0" y="0"/>
            <a:ext cx="88582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prognosis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>
                <a:solidFill>
                  <a:schemeClr val="tx2"/>
                </a:solidFill>
              </a:rPr>
              <a:t>Residual Tumor (R Stage) at Margins </a:t>
            </a:r>
          </a:p>
          <a:p>
            <a:pPr algn="l" rtl="0"/>
            <a:r>
              <a:rPr lang="en-US" dirty="0" err="1" smtClean="0">
                <a:solidFill>
                  <a:schemeClr val="tx2"/>
                </a:solidFill>
              </a:rPr>
              <a:t>Histologic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Grade</a:t>
            </a:r>
            <a:r>
              <a:rPr lang="en-US" dirty="0" err="1" smtClean="0"/>
              <a:t>grade</a:t>
            </a:r>
            <a:r>
              <a:rPr lang="en-US" dirty="0" smtClean="0"/>
              <a:t> 1 (well differentiated), grade II (moderately differentiated), grade III (poorly differentiated), and grade 4 (undifferentiated).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Total Number of Lymph Nodes</a:t>
            </a:r>
            <a:r>
              <a:rPr lang="en-US" dirty="0" smtClean="0"/>
              <a:t>12 to 15 lymph nodes should be examined in order to determine node negativity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Microscopic Nodal </a:t>
            </a:r>
            <a:r>
              <a:rPr lang="en-US" dirty="0" err="1" smtClean="0">
                <a:solidFill>
                  <a:schemeClr val="tx2"/>
                </a:solidFill>
              </a:rPr>
              <a:t>Metastases</a:t>
            </a:r>
            <a:r>
              <a:rPr lang="en-US" dirty="0" err="1" smtClean="0"/>
              <a:t>IHCstaining</a:t>
            </a:r>
            <a:r>
              <a:rPr lang="en-US" dirty="0" smtClean="0"/>
              <a:t> for </a:t>
            </a:r>
            <a:r>
              <a:rPr lang="en-US" dirty="0" err="1" smtClean="0"/>
              <a:t>cytokeratin</a:t>
            </a:r>
            <a:r>
              <a:rPr lang="en-US" dirty="0" smtClean="0"/>
              <a:t> AE1/AE3</a:t>
            </a:r>
            <a:endParaRPr lang="fa-I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absolutely no correlation between the intensity of the EGFR expression and clinical response.</a:t>
            </a:r>
          </a:p>
          <a:p>
            <a:pPr algn="l" rtl="0"/>
            <a:r>
              <a:rPr lang="en-US" dirty="0" smtClean="0"/>
              <a:t>no patient should be excluded from anti-EGFR therapy simply on the basis of a </a:t>
            </a:r>
            <a:r>
              <a:rPr lang="en-US" dirty="0" smtClean="0">
                <a:solidFill>
                  <a:srgbClr val="0070C0"/>
                </a:solidFill>
              </a:rPr>
              <a:t>negative EGFR IHC stain.</a:t>
            </a:r>
          </a:p>
          <a:p>
            <a:pPr algn="l" rtl="0"/>
            <a:r>
              <a:rPr lang="en-US" dirty="0" err="1" smtClean="0">
                <a:solidFill>
                  <a:srgbClr val="0070C0"/>
                </a:solidFill>
              </a:rPr>
              <a:t>Panitumumab</a:t>
            </a:r>
            <a:r>
              <a:rPr lang="en-US" dirty="0" smtClean="0"/>
              <a:t> (ABX-EGF) is a fully humanized monoclonal antibody that also targets the EGFR</a:t>
            </a:r>
            <a:endParaRPr lang="fa-I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8229600" cy="1143000"/>
          </a:xfrm>
        </p:spPr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714488"/>
            <a:ext cx="8229600" cy="4525963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tx2"/>
                </a:solidFill>
              </a:rPr>
              <a:t>Sentinel Node Analysis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Blood or Lymphatic Vessel Invasion</a:t>
            </a:r>
          </a:p>
          <a:p>
            <a:pPr algn="l" rtl="0"/>
            <a:r>
              <a:rPr lang="en-US" dirty="0" err="1" smtClean="0">
                <a:solidFill>
                  <a:schemeClr val="tx2"/>
                </a:solidFill>
              </a:rPr>
              <a:t>Histologic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Type</a:t>
            </a:r>
            <a:r>
              <a:rPr lang="en-US" dirty="0" err="1" smtClean="0">
                <a:solidFill>
                  <a:srgbClr val="7030A0"/>
                </a:solidFill>
              </a:rPr>
              <a:t>Signet</a:t>
            </a:r>
            <a:r>
              <a:rPr lang="en-US" dirty="0" smtClean="0">
                <a:solidFill>
                  <a:srgbClr val="7030A0"/>
                </a:solidFill>
              </a:rPr>
              <a:t> ring carcinomas </a:t>
            </a:r>
            <a:r>
              <a:rPr lang="en-US" dirty="0" smtClean="0"/>
              <a:t>are characterized by more than 50% of cells                                                               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Small cell </a:t>
            </a:r>
            <a:r>
              <a:rPr lang="en-US" dirty="0" smtClean="0"/>
              <a:t>(</a:t>
            </a:r>
            <a:r>
              <a:rPr lang="en-US" dirty="0" err="1" smtClean="0"/>
              <a:t>extrapulmonary</a:t>
            </a:r>
            <a:r>
              <a:rPr lang="en-US" dirty="0" smtClean="0"/>
              <a:t> oat cell)  </a:t>
            </a:r>
            <a:r>
              <a:rPr lang="fa-IR" dirty="0" smtClean="0">
                <a:solidFill>
                  <a:schemeClr val="tx2"/>
                </a:solidFill>
              </a:rPr>
              <a:t/>
            </a:r>
            <a:br>
              <a:rPr lang="fa-IR" dirty="0" smtClean="0">
                <a:solidFill>
                  <a:schemeClr val="tx2"/>
                </a:solidFill>
              </a:rPr>
            </a:br>
            <a:r>
              <a:rPr lang="en-US" dirty="0" smtClean="0"/>
              <a:t>high-grade </a:t>
            </a:r>
            <a:r>
              <a:rPr lang="en-US" dirty="0" err="1" smtClean="0"/>
              <a:t>neuroendocrine</a:t>
            </a:r>
            <a:r>
              <a:rPr lang="en-US" dirty="0" smtClean="0"/>
              <a:t> tumors - </a:t>
            </a:r>
            <a:r>
              <a:rPr lang="en-US" dirty="0" err="1" smtClean="0">
                <a:solidFill>
                  <a:srgbClr val="7030A0"/>
                </a:solidFill>
              </a:rPr>
              <a:t>Medullary</a:t>
            </a:r>
            <a:r>
              <a:rPr lang="en-US" dirty="0" smtClean="0">
                <a:solidFill>
                  <a:srgbClr val="7030A0"/>
                </a:solidFill>
              </a:rPr>
              <a:t> carcinoma</a:t>
            </a:r>
            <a:r>
              <a:rPr lang="en-US" dirty="0" smtClean="0"/>
              <a:t> absence of glands,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infiltrated with lymphocytes</a:t>
            </a:r>
          </a:p>
          <a:p>
            <a:pPr algn="l" rtl="0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Microsatellite Instability</a:t>
            </a:r>
            <a:endParaRPr lang="fa-IR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chemeClr val="tx2"/>
                </a:solidFill>
              </a:rPr>
              <a:t>MSI-H tumors </a:t>
            </a:r>
            <a:r>
              <a:rPr lang="en-US" dirty="0" smtClean="0"/>
              <a:t>are more frequently right-sided, high-grade, and </a:t>
            </a:r>
            <a:r>
              <a:rPr lang="en-US" dirty="0" err="1" smtClean="0"/>
              <a:t>mucinous</a:t>
            </a:r>
            <a:r>
              <a:rPr lang="en-US" dirty="0" smtClean="0"/>
              <a:t> type</a:t>
            </a:r>
            <a:endParaRPr lang="fa-IR" dirty="0" smtClean="0"/>
          </a:p>
          <a:p>
            <a:pPr algn="l" rtl="0"/>
            <a:r>
              <a:rPr lang="en-US" dirty="0" smtClean="0"/>
              <a:t>increased </a:t>
            </a:r>
            <a:r>
              <a:rPr lang="en-US" dirty="0" err="1" smtClean="0"/>
              <a:t>peritumoral</a:t>
            </a:r>
            <a:r>
              <a:rPr lang="en-US" dirty="0" smtClean="0"/>
              <a:t> lymphocytic infiltration, and are characteristically diploid</a:t>
            </a:r>
            <a:endParaRPr lang="fa-IR" dirty="0" smtClean="0"/>
          </a:p>
          <a:p>
            <a:pPr algn="l" rtl="0"/>
            <a:r>
              <a:rPr lang="en-US" dirty="0" smtClean="0"/>
              <a:t>better long-term prognosis than stage-matched patients with cancers exhibiting MSS.</a:t>
            </a:r>
            <a:endParaRPr lang="fa-IR" dirty="0" smtClean="0"/>
          </a:p>
          <a:p>
            <a:pPr algn="l" rtl="0"/>
            <a:r>
              <a:rPr lang="en-US" dirty="0" smtClean="0"/>
              <a:t>In the patients with </a:t>
            </a:r>
            <a:r>
              <a:rPr lang="en-US" dirty="0" smtClean="0">
                <a:solidFill>
                  <a:schemeClr val="tx2"/>
                </a:solidFill>
              </a:rPr>
              <a:t>MSI-L or MSS tumors</a:t>
            </a:r>
            <a:r>
              <a:rPr lang="en-US" dirty="0" smtClean="0"/>
              <a:t>, chemotherapy resulted in improved survival</a:t>
            </a:r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chemeClr val="tx2"/>
                </a:solidFill>
              </a:rPr>
              <a:t>Allelic Loss of 18Q</a:t>
            </a:r>
            <a:r>
              <a:rPr lang="en-US" dirty="0" smtClean="0"/>
              <a:t> Loss of DCC  could impair apoptosis and resistance to chemotherapy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Host Lymphoid Response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Tumor Border</a:t>
            </a:r>
            <a:r>
              <a:rPr lang="en-US" dirty="0" smtClean="0"/>
              <a:t> irregular, infiltrating pattern at the tumor edge 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CEA level</a:t>
            </a:r>
            <a:r>
              <a:rPr lang="en-US" dirty="0" smtClean="0"/>
              <a:t> preoperative CEA level above 5 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Obstruction and Perforation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Diabetes Mellitus</a:t>
            </a:r>
          </a:p>
          <a:p>
            <a:pPr algn="l" rtl="0"/>
            <a:endParaRPr lang="en-US" dirty="0" smtClean="0">
              <a:solidFill>
                <a:schemeClr val="tx2"/>
              </a:solidFill>
            </a:endParaRPr>
          </a:p>
          <a:p>
            <a:pPr algn="l" rtl="0"/>
            <a:endParaRPr lang="en-US" dirty="0" smtClean="0">
              <a:solidFill>
                <a:schemeClr val="tx2"/>
              </a:solidFill>
            </a:endParaRPr>
          </a:p>
          <a:p>
            <a:pPr algn="l" rtl="0"/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Category III Factors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err="1" smtClean="0">
                <a:solidFill>
                  <a:schemeClr val="tx2"/>
                </a:solidFill>
              </a:rPr>
              <a:t>Perineural</a:t>
            </a:r>
            <a:r>
              <a:rPr lang="en-US" dirty="0" smtClean="0">
                <a:solidFill>
                  <a:schemeClr val="tx2"/>
                </a:solidFill>
              </a:rPr>
              <a:t> Invasion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Tumor Size and Configuration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Hemorrhage or Rectal Bleeding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Primary Tumor Location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Body Mass Index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Blood Transfusions</a:t>
            </a:r>
          </a:p>
          <a:p>
            <a:pPr algn="l" rtl="0"/>
            <a:r>
              <a:rPr lang="en-US" dirty="0" err="1" smtClean="0">
                <a:solidFill>
                  <a:schemeClr val="tx2"/>
                </a:solidFill>
              </a:rPr>
              <a:t>Oncogenes</a:t>
            </a:r>
            <a:r>
              <a:rPr lang="en-US" dirty="0" smtClean="0">
                <a:solidFill>
                  <a:schemeClr val="tx2"/>
                </a:solidFill>
              </a:rPr>
              <a:t> and Molecular Markers</a:t>
            </a:r>
          </a:p>
          <a:p>
            <a:pPr algn="l" rtl="0"/>
            <a:r>
              <a:rPr lang="en-US" dirty="0" smtClean="0">
                <a:solidFill>
                  <a:schemeClr val="tx2"/>
                </a:solidFill>
              </a:rPr>
              <a:t>Genetic Polymorphisms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Treatment of Stage II Patients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0070C0"/>
                </a:solidFill>
              </a:rPr>
              <a:t>obstruction or perforation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 elevated preoperative CEA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poorly differentiated histology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 high S-phase fraction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tumors not demonstrating high levels of microsatellite instability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tumors with an 18q deletion </a:t>
            </a:r>
            <a:endParaRPr lang="fa-I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Treatment Options for Stage III</a:t>
            </a:r>
            <a:r>
              <a:rPr lang="en-US" dirty="0" smtClean="0"/>
              <a:t>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0070C0"/>
                </a:solidFill>
              </a:rPr>
              <a:t>FOLFOX</a:t>
            </a:r>
            <a:r>
              <a:rPr lang="en-US" dirty="0" smtClean="0"/>
              <a:t> schedule is now the most widely used </a:t>
            </a:r>
          </a:p>
          <a:p>
            <a:pPr algn="l" rtl="0"/>
            <a:r>
              <a:rPr lang="en-US" dirty="0" smtClean="0"/>
              <a:t>11%  diarrhea , Peripheral sensory neuropathy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FLOX</a:t>
            </a:r>
            <a:r>
              <a:rPr lang="en-US" dirty="0" smtClean="0"/>
              <a:t> may carry a higher risk of serious diarrhea than FOLFOX.</a:t>
            </a:r>
          </a:p>
          <a:p>
            <a:pPr algn="l" rtl="0"/>
            <a:r>
              <a:rPr lang="en-US" dirty="0" smtClean="0"/>
              <a:t>Oral </a:t>
            </a:r>
            <a:r>
              <a:rPr lang="en-US" dirty="0" err="1" smtClean="0">
                <a:solidFill>
                  <a:srgbClr val="0070C0"/>
                </a:solidFill>
              </a:rPr>
              <a:t>capecitabine</a:t>
            </a:r>
            <a:r>
              <a:rPr lang="en-US" dirty="0" smtClean="0"/>
              <a:t> or oral UFT/</a:t>
            </a:r>
            <a:r>
              <a:rPr lang="en-US" dirty="0" err="1" smtClean="0"/>
              <a:t>leucovorin</a:t>
            </a:r>
            <a:r>
              <a:rPr lang="en-US" dirty="0" smtClean="0"/>
              <a:t> are acceptable alternatives .</a:t>
            </a:r>
          </a:p>
          <a:p>
            <a:pPr algn="l" rtl="0"/>
            <a:r>
              <a:rPr lang="en-US" dirty="0" err="1" smtClean="0">
                <a:solidFill>
                  <a:srgbClr val="0070C0"/>
                </a:solidFill>
              </a:rPr>
              <a:t>irinotecan</a:t>
            </a:r>
            <a:r>
              <a:rPr lang="en-US" dirty="0" smtClean="0"/>
              <a:t>  should not be used in the adjuvant setting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err="1" smtClean="0">
                <a:solidFill>
                  <a:srgbClr val="0070C0"/>
                </a:solidFill>
              </a:rPr>
              <a:t>intraportal</a:t>
            </a:r>
            <a:r>
              <a:rPr lang="en-US" dirty="0" smtClean="0">
                <a:solidFill>
                  <a:srgbClr val="0070C0"/>
                </a:solidFill>
              </a:rPr>
              <a:t> adjuvant chemotherapy </a:t>
            </a:r>
            <a:r>
              <a:rPr lang="en-US" dirty="0" smtClean="0"/>
              <a:t>4% improvement in 5-year overall survival .</a:t>
            </a:r>
          </a:p>
          <a:p>
            <a:pPr algn="l" rtl="0"/>
            <a:r>
              <a:rPr lang="en-US" dirty="0" err="1" smtClean="0">
                <a:solidFill>
                  <a:srgbClr val="0070C0"/>
                </a:solidFill>
              </a:rPr>
              <a:t>Intraperitoneal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Chemotherapy</a:t>
            </a:r>
            <a:r>
              <a:rPr lang="en-US" dirty="0" err="1" smtClean="0"/>
              <a:t>high</a:t>
            </a:r>
            <a:r>
              <a:rPr lang="en-US" dirty="0" smtClean="0"/>
              <a:t> first-pass hepatic clearances of 5-FU make these, good agents for </a:t>
            </a:r>
            <a:r>
              <a:rPr lang="en-US" dirty="0" err="1" smtClean="0"/>
              <a:t>intraperitoneal</a:t>
            </a:r>
            <a:r>
              <a:rPr lang="en-US" dirty="0" smtClean="0"/>
              <a:t> administration. </a:t>
            </a:r>
          </a:p>
          <a:p>
            <a:pPr algn="l" rtl="0"/>
            <a:r>
              <a:rPr lang="en-US" dirty="0" err="1" smtClean="0">
                <a:solidFill>
                  <a:srgbClr val="0070C0"/>
                </a:solidFill>
              </a:rPr>
              <a:t>Edrecolomab</a:t>
            </a:r>
            <a:r>
              <a:rPr lang="en-US" dirty="0" err="1" smtClean="0"/>
              <a:t>monoclonal</a:t>
            </a:r>
            <a:r>
              <a:rPr lang="en-US" dirty="0" smtClean="0"/>
              <a:t> IgG2a antibody directed against the cell surface glycoprotein</a:t>
            </a:r>
          </a:p>
          <a:p>
            <a:pPr algn="l" rtl="0"/>
            <a:r>
              <a:rPr lang="en-US" dirty="0" smtClean="0">
                <a:solidFill>
                  <a:srgbClr val="0070C0"/>
                </a:solidFill>
              </a:rPr>
              <a:t>Immunotherapy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Vaccine-mediated</a:t>
            </a:r>
            <a:r>
              <a:rPr lang="en-US" dirty="0" smtClean="0"/>
              <a:t> enhancement of p53-specific T-cell immunity </a:t>
            </a:r>
            <a:endParaRPr lang="en-US" dirty="0" smtClean="0">
              <a:solidFill>
                <a:srgbClr val="0070C0"/>
              </a:solidFill>
            </a:endParaRPr>
          </a:p>
          <a:p>
            <a:pPr algn="l" rtl="0"/>
            <a:endParaRPr lang="fa-I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1799</TotalTime>
  <Words>844</Words>
  <Application>Microsoft Office PowerPoint</Application>
  <PresentationFormat>On-screen Show (4:3)</PresentationFormat>
  <Paragraphs>89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Metro</vt:lpstr>
      <vt:lpstr>Colon cancer treatment</vt:lpstr>
      <vt:lpstr>prognosis</vt:lpstr>
      <vt:lpstr>Slide 3</vt:lpstr>
      <vt:lpstr>Microsatellite Instability</vt:lpstr>
      <vt:lpstr>Slide 5</vt:lpstr>
      <vt:lpstr>Category III Factors</vt:lpstr>
      <vt:lpstr>Treatment of Stage II Patients</vt:lpstr>
      <vt:lpstr>Treatment Options for Stage III </vt:lpstr>
      <vt:lpstr>Slide 9</vt:lpstr>
      <vt:lpstr>Radiation Therapy</vt:lpstr>
      <vt:lpstr>Slide 11</vt:lpstr>
      <vt:lpstr>Follow-Up </vt:lpstr>
      <vt:lpstr>Metastasis</vt:lpstr>
      <vt:lpstr>Slide 14</vt:lpstr>
      <vt:lpstr>Slide 15</vt:lpstr>
      <vt:lpstr>Slide 16</vt:lpstr>
      <vt:lpstr>Bevacizumab</vt:lpstr>
      <vt:lpstr>Cetuximab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Colon cancer treatment</dc:title>
  <dc:creator>vida</dc:creator>
  <cp:lastModifiedBy>vida</cp:lastModifiedBy>
  <cp:revision>76</cp:revision>
  <dcterms:created xsi:type="dcterms:W3CDTF">2009-09-12T08:41:28Z</dcterms:created>
  <dcterms:modified xsi:type="dcterms:W3CDTF">2009-09-14T13:08:14Z</dcterms:modified>
</cp:coreProperties>
</file>